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79" r:id="rId4"/>
    <p:sldId id="261" r:id="rId5"/>
    <p:sldId id="262" r:id="rId6"/>
    <p:sldId id="264" r:id="rId7"/>
    <p:sldId id="265" r:id="rId8"/>
    <p:sldId id="266" r:id="rId9"/>
    <p:sldId id="285" r:id="rId10"/>
    <p:sldId id="286" r:id="rId11"/>
    <p:sldId id="277" r:id="rId12"/>
    <p:sldId id="280" r:id="rId13"/>
    <p:sldId id="278" r:id="rId14"/>
    <p:sldId id="291" r:id="rId15"/>
    <p:sldId id="281" r:id="rId16"/>
    <p:sldId id="282" r:id="rId17"/>
    <p:sldId id="287" r:id="rId18"/>
    <p:sldId id="288" r:id="rId19"/>
    <p:sldId id="271" r:id="rId20"/>
    <p:sldId id="283" r:id="rId21"/>
    <p:sldId id="290" r:id="rId22"/>
    <p:sldId id="289" r:id="rId23"/>
    <p:sldId id="272" r:id="rId24"/>
    <p:sldId id="284" r:id="rId25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4BC8FF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DEDDBA-D969-48E7-AF0C-52F40698A1E5}" v="2" dt="2023-09-25T12:48:01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23" d="100"/>
          <a:sy n="123" d="100"/>
        </p:scale>
        <p:origin x="114" y="15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živatel typu Host" userId="S::urn:spo:anon#637f7f3f83dc26e5861f88eb596f300252410df2b12742234f8a54c7dfe04be6::" providerId="AD" clId="Web-{569F4B37-7722-D2C0-89E7-605EE8D8CE2F}"/>
    <pc:docChg chg="delSld">
      <pc:chgData name="Uživatel typu Host" userId="S::urn:spo:anon#637f7f3f83dc26e5861f88eb596f300252410df2b12742234f8a54c7dfe04be6::" providerId="AD" clId="Web-{569F4B37-7722-D2C0-89E7-605EE8D8CE2F}" dt="2023-08-29T08:43:34.071" v="0"/>
      <pc:docMkLst>
        <pc:docMk/>
      </pc:docMkLst>
      <pc:sldChg chg="del">
        <pc:chgData name="Uživatel typu Host" userId="S::urn:spo:anon#637f7f3f83dc26e5861f88eb596f300252410df2b12742234f8a54c7dfe04be6::" providerId="AD" clId="Web-{569F4B37-7722-D2C0-89E7-605EE8D8CE2F}" dt="2023-08-29T08:43:34.071" v="0"/>
        <pc:sldMkLst>
          <pc:docMk/>
          <pc:sldMk cId="458691370" sldId="287"/>
        </pc:sldMkLst>
      </pc:sldChg>
    </pc:docChg>
  </pc:docChgLst>
  <pc:docChgLst>
    <pc:chgData name="Jarmila Vojtová" userId="021dffe3-07ca-4e5e-8bce-bb69dcadbd1e" providerId="ADAL" clId="{059E958F-4BF7-41BB-944E-62D65FB6CD2F}"/>
    <pc:docChg chg="modSld">
      <pc:chgData name="Jarmila Vojtová" userId="021dffe3-07ca-4e5e-8bce-bb69dcadbd1e" providerId="ADAL" clId="{059E958F-4BF7-41BB-944E-62D65FB6CD2F}" dt="2022-08-01T08:11:48.600" v="101" actId="20577"/>
      <pc:docMkLst>
        <pc:docMk/>
      </pc:docMkLst>
      <pc:sldChg chg="modSp mod">
        <pc:chgData name="Jarmila Vojtová" userId="021dffe3-07ca-4e5e-8bce-bb69dcadbd1e" providerId="ADAL" clId="{059E958F-4BF7-41BB-944E-62D65FB6CD2F}" dt="2022-08-01T08:05:39.612" v="77" actId="6549"/>
        <pc:sldMkLst>
          <pc:docMk/>
          <pc:sldMk cId="2281806865" sldId="279"/>
        </pc:sldMkLst>
        <pc:spChg chg="mod">
          <ac:chgData name="Jarmila Vojtová" userId="021dffe3-07ca-4e5e-8bce-bb69dcadbd1e" providerId="ADAL" clId="{059E958F-4BF7-41BB-944E-62D65FB6CD2F}" dt="2022-08-01T08:05:39.612" v="77" actId="6549"/>
          <ac:spMkLst>
            <pc:docMk/>
            <pc:sldMk cId="2281806865" sldId="279"/>
            <ac:spMk id="5" creationId="{CDE7635B-36E0-4010-B5F9-69199E5E343C}"/>
          </ac:spMkLst>
        </pc:spChg>
      </pc:sldChg>
      <pc:sldChg chg="modSp mod">
        <pc:chgData name="Jarmila Vojtová" userId="021dffe3-07ca-4e5e-8bce-bb69dcadbd1e" providerId="ADAL" clId="{059E958F-4BF7-41BB-944E-62D65FB6CD2F}" dt="2022-08-01T08:11:48.600" v="101" actId="20577"/>
        <pc:sldMkLst>
          <pc:docMk/>
          <pc:sldMk cId="3803496453" sldId="283"/>
        </pc:sldMkLst>
        <pc:spChg chg="mod">
          <ac:chgData name="Jarmila Vojtová" userId="021dffe3-07ca-4e5e-8bce-bb69dcadbd1e" providerId="ADAL" clId="{059E958F-4BF7-41BB-944E-62D65FB6CD2F}" dt="2022-08-01T08:11:48.600" v="101" actId="20577"/>
          <ac:spMkLst>
            <pc:docMk/>
            <pc:sldMk cId="3803496453" sldId="283"/>
            <ac:spMk id="5" creationId="{28E6888D-90E3-4592-8E8D-B299A8696E40}"/>
          </ac:spMkLst>
        </pc:spChg>
      </pc:sldChg>
    </pc:docChg>
  </pc:docChgLst>
  <pc:docChgLst>
    <pc:chgData name="Jarmila Vojtová" userId="021dffe3-07ca-4e5e-8bce-bb69dcadbd1e" providerId="ADAL" clId="{13F55C6D-5676-428D-856A-BF68C86804E1}"/>
    <pc:docChg chg="modSld">
      <pc:chgData name="Jarmila Vojtová" userId="021dffe3-07ca-4e5e-8bce-bb69dcadbd1e" providerId="ADAL" clId="{13F55C6D-5676-428D-856A-BF68C86804E1}" dt="2023-09-12T08:10:14.851" v="5" actId="20577"/>
      <pc:docMkLst>
        <pc:docMk/>
      </pc:docMkLst>
      <pc:sldChg chg="modSp mod">
        <pc:chgData name="Jarmila Vojtová" userId="021dffe3-07ca-4e5e-8bce-bb69dcadbd1e" providerId="ADAL" clId="{13F55C6D-5676-428D-856A-BF68C86804E1}" dt="2023-09-12T08:10:14.851" v="5" actId="20577"/>
        <pc:sldMkLst>
          <pc:docMk/>
          <pc:sldMk cId="1764112697" sldId="282"/>
        </pc:sldMkLst>
        <pc:spChg chg="mod">
          <ac:chgData name="Jarmila Vojtová" userId="021dffe3-07ca-4e5e-8bce-bb69dcadbd1e" providerId="ADAL" clId="{13F55C6D-5676-428D-856A-BF68C86804E1}" dt="2023-09-12T08:10:14.851" v="5" actId="20577"/>
          <ac:spMkLst>
            <pc:docMk/>
            <pc:sldMk cId="1764112697" sldId="282"/>
            <ac:spMk id="5" creationId="{4AE2FF7D-2577-4C73-A3C2-FDB28A7172EE}"/>
          </ac:spMkLst>
        </pc:spChg>
      </pc:sldChg>
    </pc:docChg>
  </pc:docChgLst>
  <pc:docChgLst>
    <pc:chgData name="Jarmila Vojtová" userId="021dffe3-07ca-4e5e-8bce-bb69dcadbd1e" providerId="ADAL" clId="{6623EF6E-05A3-462E-AFEC-DB2ACBD511DA}"/>
    <pc:docChg chg="undo custSel modSld modNotesMaster modHandout">
      <pc:chgData name="Jarmila Vojtová" userId="021dffe3-07ca-4e5e-8bce-bb69dcadbd1e" providerId="ADAL" clId="{6623EF6E-05A3-462E-AFEC-DB2ACBD511DA}" dt="2023-01-17T10:33:09.738" v="131" actId="113"/>
      <pc:docMkLst>
        <pc:docMk/>
      </pc:docMkLst>
      <pc:sldChg chg="delSp modSp mod">
        <pc:chgData name="Jarmila Vojtová" userId="021dffe3-07ca-4e5e-8bce-bb69dcadbd1e" providerId="ADAL" clId="{6623EF6E-05A3-462E-AFEC-DB2ACBD511DA}" dt="2023-01-17T10:33:09.738" v="131" actId="113"/>
        <pc:sldMkLst>
          <pc:docMk/>
          <pc:sldMk cId="458691370" sldId="287"/>
        </pc:sldMkLst>
        <pc:spChg chg="mod">
          <ac:chgData name="Jarmila Vojtová" userId="021dffe3-07ca-4e5e-8bce-bb69dcadbd1e" providerId="ADAL" clId="{6623EF6E-05A3-462E-AFEC-DB2ACBD511DA}" dt="2023-01-17T10:30:39.318" v="124" actId="20577"/>
          <ac:spMkLst>
            <pc:docMk/>
            <pc:sldMk cId="458691370" sldId="287"/>
            <ac:spMk id="4" creationId="{2491EF5B-3067-7546-837B-2D005F3ED499}"/>
          </ac:spMkLst>
        </pc:spChg>
        <pc:spChg chg="mod">
          <ac:chgData name="Jarmila Vojtová" userId="021dffe3-07ca-4e5e-8bce-bb69dcadbd1e" providerId="ADAL" clId="{6623EF6E-05A3-462E-AFEC-DB2ACBD511DA}" dt="2023-01-17T10:33:09.738" v="131" actId="113"/>
          <ac:spMkLst>
            <pc:docMk/>
            <pc:sldMk cId="458691370" sldId="287"/>
            <ac:spMk id="5" creationId="{BDA74EBB-06F9-2F42-BBA7-49358111EC86}"/>
          </ac:spMkLst>
        </pc:spChg>
        <pc:spChg chg="del">
          <ac:chgData name="Jarmila Vojtová" userId="021dffe3-07ca-4e5e-8bce-bb69dcadbd1e" providerId="ADAL" clId="{6623EF6E-05A3-462E-AFEC-DB2ACBD511DA}" dt="2023-01-17T10:28:09.783" v="61" actId="478"/>
          <ac:spMkLst>
            <pc:docMk/>
            <pc:sldMk cId="458691370" sldId="287"/>
            <ac:spMk id="7" creationId="{967A7AB6-0FEA-4EF8-B95E-26F6B58E589E}"/>
          </ac:spMkLst>
        </pc:spChg>
      </pc:sldChg>
    </pc:docChg>
  </pc:docChgLst>
  <pc:docChgLst>
    <pc:chgData name="Jarmila Vojtová" userId="021dffe3-07ca-4e5e-8bce-bb69dcadbd1e" providerId="ADAL" clId="{A61C882E-AF05-4A20-8313-12029EFECD44}"/>
    <pc:docChg chg="modSld">
      <pc:chgData name="Jarmila Vojtová" userId="021dffe3-07ca-4e5e-8bce-bb69dcadbd1e" providerId="ADAL" clId="{A61C882E-AF05-4A20-8313-12029EFECD44}" dt="2023-09-23T16:16:15.646" v="21" actId="14100"/>
      <pc:docMkLst>
        <pc:docMk/>
      </pc:docMkLst>
      <pc:sldChg chg="modSp mod">
        <pc:chgData name="Jarmila Vojtová" userId="021dffe3-07ca-4e5e-8bce-bb69dcadbd1e" providerId="ADAL" clId="{A61C882E-AF05-4A20-8313-12029EFECD44}" dt="2023-09-23T16:16:15.646" v="21" actId="14100"/>
        <pc:sldMkLst>
          <pc:docMk/>
          <pc:sldMk cId="3519132741" sldId="261"/>
        </pc:sldMkLst>
        <pc:spChg chg="mod">
          <ac:chgData name="Jarmila Vojtová" userId="021dffe3-07ca-4e5e-8bce-bb69dcadbd1e" providerId="ADAL" clId="{A61C882E-AF05-4A20-8313-12029EFECD44}" dt="2023-09-23T16:16:15.646" v="21" actId="14100"/>
          <ac:spMkLst>
            <pc:docMk/>
            <pc:sldMk cId="3519132741" sldId="261"/>
            <ac:spMk id="5" creationId="{F79D0BBE-5E76-4552-A7D9-9DDBAF7B3F53}"/>
          </ac:spMkLst>
        </pc:spChg>
      </pc:sldChg>
      <pc:sldChg chg="modSp mod">
        <pc:chgData name="Jarmila Vojtová" userId="021dffe3-07ca-4e5e-8bce-bb69dcadbd1e" providerId="ADAL" clId="{A61C882E-AF05-4A20-8313-12029EFECD44}" dt="2023-09-14T04:47:53.806" v="0" actId="1076"/>
        <pc:sldMkLst>
          <pc:docMk/>
          <pc:sldMk cId="395217" sldId="290"/>
        </pc:sldMkLst>
        <pc:spChg chg="mod">
          <ac:chgData name="Jarmila Vojtová" userId="021dffe3-07ca-4e5e-8bce-bb69dcadbd1e" providerId="ADAL" clId="{A61C882E-AF05-4A20-8313-12029EFECD44}" dt="2023-09-14T04:47:53.806" v="0" actId="1076"/>
          <ac:spMkLst>
            <pc:docMk/>
            <pc:sldMk cId="395217" sldId="290"/>
            <ac:spMk id="7" creationId="{F8E7FFEE-3036-7D37-F4B8-920EE8135093}"/>
          </ac:spMkLst>
        </pc:spChg>
      </pc:sldChg>
    </pc:docChg>
  </pc:docChgLst>
  <pc:docChgLst>
    <pc:chgData name="Jarmila Vojtová" userId="021dffe3-07ca-4e5e-8bce-bb69dcadbd1e" providerId="ADAL" clId="{33DEDDBA-D969-48E7-AF0C-52F40698A1E5}"/>
    <pc:docChg chg="custSel delSld modSld">
      <pc:chgData name="Jarmila Vojtová" userId="021dffe3-07ca-4e5e-8bce-bb69dcadbd1e" providerId="ADAL" clId="{33DEDDBA-D969-48E7-AF0C-52F40698A1E5}" dt="2023-09-25T12:48:41.765" v="376" actId="20577"/>
      <pc:docMkLst>
        <pc:docMk/>
      </pc:docMkLst>
      <pc:sldChg chg="modSp mod">
        <pc:chgData name="Jarmila Vojtová" userId="021dffe3-07ca-4e5e-8bce-bb69dcadbd1e" providerId="ADAL" clId="{33DEDDBA-D969-48E7-AF0C-52F40698A1E5}" dt="2023-09-25T12:48:41.765" v="376" actId="20577"/>
        <pc:sldMkLst>
          <pc:docMk/>
          <pc:sldMk cId="499797091" sldId="291"/>
        </pc:sldMkLst>
        <pc:spChg chg="mod">
          <ac:chgData name="Jarmila Vojtová" userId="021dffe3-07ca-4e5e-8bce-bb69dcadbd1e" providerId="ADAL" clId="{33DEDDBA-D969-48E7-AF0C-52F40698A1E5}" dt="2023-09-25T12:48:41.765" v="376" actId="20577"/>
          <ac:spMkLst>
            <pc:docMk/>
            <pc:sldMk cId="499797091" sldId="291"/>
            <ac:spMk id="4" creationId="{9BDB4D02-A91A-420C-885A-598DE72C983C}"/>
          </ac:spMkLst>
        </pc:spChg>
      </pc:sldChg>
      <pc:sldChg chg="modSp del mod">
        <pc:chgData name="Jarmila Vojtová" userId="021dffe3-07ca-4e5e-8bce-bb69dcadbd1e" providerId="ADAL" clId="{33DEDDBA-D969-48E7-AF0C-52F40698A1E5}" dt="2023-09-25T12:47:54.114" v="354" actId="2696"/>
        <pc:sldMkLst>
          <pc:docMk/>
          <pc:sldMk cId="1915573206" sldId="291"/>
        </pc:sldMkLst>
        <pc:spChg chg="mod">
          <ac:chgData name="Jarmila Vojtová" userId="021dffe3-07ca-4e5e-8bce-bb69dcadbd1e" providerId="ADAL" clId="{33DEDDBA-D969-48E7-AF0C-52F40698A1E5}" dt="2023-09-25T12:46:32.253" v="346" actId="20577"/>
          <ac:spMkLst>
            <pc:docMk/>
            <pc:sldMk cId="1915573206" sldId="291"/>
            <ac:spMk id="4" creationId="{9BDB4D02-A91A-420C-885A-598DE72C983C}"/>
          </ac:spMkLst>
        </pc:spChg>
        <pc:spChg chg="mod">
          <ac:chgData name="Jarmila Vojtová" userId="021dffe3-07ca-4e5e-8bce-bb69dcadbd1e" providerId="ADAL" clId="{33DEDDBA-D969-48E7-AF0C-52F40698A1E5}" dt="2023-09-25T12:47:30.720" v="353" actId="5793"/>
          <ac:spMkLst>
            <pc:docMk/>
            <pc:sldMk cId="1915573206" sldId="291"/>
            <ac:spMk id="5" creationId="{775014F4-D736-41CB-B267-97E7BC19746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eska-literatura.phil.muni.cz/" TargetMode="External"/><Relationship Id="rId2" Type="http://schemas.openxmlformats.org/officeDocument/2006/relationships/hyperlink" Target="https://cestina.phil.muni.cz/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luisa@phil.muni.cz" TargetMode="External"/><Relationship Id="rId2" Type="http://schemas.openxmlformats.org/officeDocument/2006/relationships/hyperlink" Target="mailto:zizkova@phil.muni.cz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l.muni.cz/do/phil/Pracoviste/SO/navody/pruvodce_tldr.pdf" TargetMode="External"/><Relationship Id="rId2" Type="http://schemas.openxmlformats.org/officeDocument/2006/relationships/hyperlink" Target="https://www.phil.muni.cz/student/prva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uni.cz/studenti" TargetMode="External"/><Relationship Id="rId4" Type="http://schemas.openxmlformats.org/officeDocument/2006/relationships/hyperlink" Target="http://www.phil.muni.cz/studen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studenti/dostuduj" TargetMode="External"/><Relationship Id="rId2" Type="http://schemas.openxmlformats.org/officeDocument/2006/relationships/hyperlink" Target="https://www.teiresias.muni.cz/studiu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uni.cz/studenti/psychologicke-konzultace-pro-studenty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665366"/>
            <a:ext cx="11299350" cy="2802110"/>
          </a:xfrm>
        </p:spPr>
        <p:txBody>
          <a:bodyPr/>
          <a:lstStyle/>
          <a:p>
            <a:pPr algn="ctr"/>
            <a:r>
              <a:rPr lang="cs-C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Informační </a:t>
            </a:r>
            <a:r>
              <a:rPr lang="cs-CZ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schůzka</a:t>
            </a:r>
            <a:endParaRPr lang="cs-CZ" sz="72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4615482"/>
            <a:ext cx="11361600" cy="698497"/>
          </a:xfrm>
          <a:ln>
            <a:solidFill>
              <a:srgbClr val="0000DC"/>
            </a:solidFill>
          </a:ln>
        </p:spPr>
        <p:txBody>
          <a:bodyPr/>
          <a:lstStyle/>
          <a:p>
            <a:pPr algn="ctr"/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4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studenty 1. ročníku bakalářského studia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67A7AB6-0FEA-4EF8-B95E-26F6B58E589E}"/>
              </a:ext>
            </a:extLst>
          </p:cNvPr>
          <p:cNvSpPr txBox="1"/>
          <p:nvPr/>
        </p:nvSpPr>
        <p:spPr>
          <a:xfrm>
            <a:off x="414000" y="1899179"/>
            <a:ext cx="11361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Český jazyk a literatura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E180D4A7-C9FB-4DFB-919C-405C955672EB}">
      <p14:showEvtLst xmlns:p14="http://schemas.microsoft.com/office/powerpoint/2010/main">
        <p14:playEvt time="138" objId="6"/>
        <p14:playEvt time="23342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sah 10" descr="Obsah obrázku text&#10;&#10;Popis byl vytvořen automaticky">
            <a:extLst>
              <a:ext uri="{FF2B5EF4-FFF2-40B4-BE49-F238E27FC236}">
                <a16:creationId xmlns:a16="http://schemas.microsoft.com/office/drawing/2014/main" id="{6B2FF0A2-F900-43D1-8227-AD9022D3F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59" y="1171576"/>
            <a:ext cx="4674589" cy="4904218"/>
          </a:xfr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F7520E5-DF63-4612-8F71-187E38F0F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35" y="1171576"/>
            <a:ext cx="4674590" cy="49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9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698B035-5D0C-4179-B325-890C934A7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Organizace bakalářského studia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AD76533-369C-4061-A1D4-8FB612B8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2790" y="1804235"/>
            <a:ext cx="7558893" cy="4139998"/>
          </a:xfrm>
        </p:spPr>
        <p:txBody>
          <a:bodyPr/>
          <a:lstStyle/>
          <a:p>
            <a:pPr marL="72000" indent="0">
              <a:lnSpc>
                <a:spcPts val="1440"/>
              </a:lnSpc>
              <a:spcAft>
                <a:spcPts val="840"/>
              </a:spcAft>
              <a:buNone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520"/>
              </a:spcAft>
              <a:buFont typeface="Wingdings" panose="05000000000000000000" pitchFamily="2" charset="2"/>
              <a:buChar char="Ø"/>
            </a:pP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Český jazyk a literatura (jednooborový)</a:t>
            </a:r>
            <a:endParaRPr lang="cs-CZ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2520"/>
              </a:spcAft>
              <a:buFont typeface="Wingdings" panose="05000000000000000000" pitchFamily="2" charset="2"/>
              <a:buChar char="Ø"/>
            </a:pPr>
            <a:r>
              <a:rPr lang="cs-CZ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Český jazyk a literatura (hlavní)</a:t>
            </a:r>
            <a:endParaRPr lang="cs-CZ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2520"/>
              </a:spcAft>
              <a:buFont typeface="Wingdings" panose="05000000000000000000" pitchFamily="2" charset="2"/>
              <a:buChar char="Ø"/>
            </a:pPr>
            <a:r>
              <a:rPr lang="cs-CZ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Český jazyk a literatura (vedlejší)</a:t>
            </a:r>
            <a:endParaRPr lang="cs-CZ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2520"/>
              </a:spcAft>
              <a:buFont typeface="Wingdings" panose="05000000000000000000" pitchFamily="2" charset="2"/>
              <a:buChar char="Ø"/>
            </a:pPr>
            <a:r>
              <a:rPr lang="cs-CZ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Čeština pro cizince (specializace)</a:t>
            </a:r>
            <a:endParaRPr lang="cs-CZ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04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43F5284-B2A5-45D9-90DE-E15B2569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720000"/>
            <a:ext cx="10807200" cy="451576"/>
          </a:xfrm>
        </p:spPr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Obsah výuky v bakalářském studiu 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892B299-1812-45CD-9FD3-A0AF0B9E0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525" y="1858842"/>
            <a:ext cx="980415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Budete se věnovat 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jazykovědě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 i 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literární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historii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 a 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teorii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7200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Nástin toho, co vás čeká, získáte hned v 1. semestru v předmětech:</a:t>
            </a:r>
          </a:p>
          <a:p>
            <a:pPr marL="7200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CJJ03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Úvod do studia českého jazyka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7200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CJL01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Úvod do studia literatury pro bakalářské studium 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9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F2A5381-6862-457E-9A89-62C125F8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Studium v Informačním systému (IS)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13396A2-BCF3-4F2F-9E93-410DEDA49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Povinné a povinně volitelné předměty (včetně doporučeného průchodu studiem) –  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Katalog programů.</a:t>
            </a:r>
            <a:r>
              <a:rPr lang="cs-CZ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200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„klasickém řazení“ –  informace o tom, které předměty jsou povinné, povinně volitelné či profilové. </a:t>
            </a:r>
          </a:p>
          <a:p>
            <a:pPr marL="7200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„řazení po semestrech“ –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doporučený studijní plán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7200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Kontrola splnění všech povinných a povinně volitelných předmětů – 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kontrolní šablona v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ISu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 Informace v kontrolní šabloně jsou rozhodující pro splnění podmínek studia.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06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BDB4D02-A91A-420C-885A-598DE72C9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Co jsou kredity?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5014F4-D736-41CB-B267-97E7BC197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370129"/>
            <a:ext cx="11472000" cy="4449767"/>
          </a:xfrm>
        </p:spPr>
        <p:txBody>
          <a:bodyPr/>
          <a:lstStyle/>
          <a:p>
            <a:pPr marL="7200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Kredity získáte za plnění předmětů podle jejich náročnosti.</a:t>
            </a:r>
          </a:p>
          <a:p>
            <a:pPr marL="7200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 celé bakalářské studium – 180 kreditů.</a:t>
            </a:r>
          </a:p>
          <a:p>
            <a:pPr marL="7200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 postup do dalšího semestru potřebujete minimálně 20 (ideální počet je však cca 30); respektive po dvou semestrech musíte mít 45 kreditů.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7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BDB4D02-A91A-420C-885A-598DE72C9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Naše doporučení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5014F4-D736-41CB-B267-97E7BC197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370129"/>
            <a:ext cx="11472000" cy="44497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VŠ studium znamená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samostatný a svobodný přístup ke studiu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 vše záleží na Vás.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Předpokládáme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ZÁJEM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 obor.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Náročné studium –  průběžné studium.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Studium = nejen přímá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výuka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ale i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studium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odborné literatury,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četba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literárních děl, interaktivní semináře, e-learningové kurzy ad.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Dodržení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posloupnosti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předmětů (ideální/doporučený studijní plán) – povinné a profilové předměty.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Prerekvizity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= návaznost předmětů; nesplníte-li jeden předmět, nemůžete se přihlásit do dalšího (některé předměty se vypisují jen 1x za rok).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6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AE2FF7D-2577-4C73-A3C2-FDB28A717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806624"/>
            <a:ext cx="10753200" cy="50607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Podmínky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ukončení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předmětu (sylaby v Informačním systému + informace učitele na 1. hodině výuky); docházka  (70 %).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Zápis do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paralelních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skupin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předmětu. </a:t>
            </a:r>
          </a:p>
          <a:p>
            <a:pPr marL="7200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Výběr předmětů dle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zájmu: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Co Vás zajímá? Na co se zaměříte? (stanovte si priority)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Velký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výběr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volitelných předmětů </a:t>
            </a:r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(vyučují též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významní odborníci z  AV ČR, jiných vysokých škol českých i zahraničních)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Můžete si vybírat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předměty z celé nabídky FF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MU.</a:t>
            </a:r>
          </a:p>
          <a:p>
            <a:pPr marL="72000" indent="0">
              <a:buNone/>
            </a:pP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Pomocné vědecké síly</a:t>
            </a: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 studiu  se na obou ústavech můžete podílet na výzkumné činnosti jako tzv. pomocné vědecké sily.</a:t>
            </a: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CDA9BB0-5D2D-0D02-B37C-28EB4303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kern="0" dirty="0">
                <a:solidFill>
                  <a:srgbClr val="0000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Bakalářská diplomová práce</a:t>
            </a:r>
            <a:endParaRPr lang="cs-CZ" dirty="0">
              <a:solidFill>
                <a:srgbClr val="0000D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964A68-4AD3-EA59-2FA0-2F903C491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Bakalářské studium je tříleté, tedy cca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 roce a půl studia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 dobré již mít představu, na co se chcete zaměřit.</a:t>
            </a:r>
            <a:endParaRPr lang="cs-CZ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Téma práce si vybírá student na základě </a:t>
            </a:r>
            <a:r>
              <a:rPr lang="cs-CZ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nabídky témat </a:t>
            </a:r>
            <a:r>
              <a:rPr lang="cs-CZ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jednotlivých vyučujících v Informačním systému (</a:t>
            </a:r>
            <a:r>
              <a:rPr lang="cs-CZ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Rozpisy témat</a:t>
            </a:r>
            <a:r>
              <a:rPr lang="cs-CZ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popř. pokud má zájem zpracovat </a:t>
            </a:r>
            <a:r>
              <a:rPr lang="cs-CZ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téma mimo nabídku</a:t>
            </a:r>
            <a:r>
              <a:rPr lang="cs-CZ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může se obrátit na příslušného vyučujícího. Před přihlášením k tématu je doporučeno téma s potenciálním vedoucím práce nejdříve osobně konzultovat. </a:t>
            </a:r>
          </a:p>
          <a:p>
            <a:pPr marL="72000" indent="0">
              <a:buNone/>
            </a:pPr>
            <a:r>
              <a:rPr lang="cs-CZ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se k tématu přihlašuje výhradně přes IS.</a:t>
            </a:r>
            <a:endParaRPr lang="cs-C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01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5DF4F3D-3B3F-FBEC-CA3D-D3664A42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Termíny odevzdání diplomových prací: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EF1FA8-8ED0-FF30-93BA-3947ADEA4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2520"/>
              </a:spcAft>
              <a:buFont typeface="Wingdings" panose="05000000000000000000" pitchFamily="2" charset="2"/>
              <a:buChar char="Ø"/>
            </a:pPr>
            <a:r>
              <a:rPr lang="cs-CZ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30. dubna – závěrečná zkouška v červnu</a:t>
            </a:r>
            <a:endParaRPr lang="cs-C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2520"/>
              </a:spcAft>
              <a:buFont typeface="Wingdings" panose="05000000000000000000" pitchFamily="2" charset="2"/>
              <a:buChar char="Ø"/>
            </a:pPr>
            <a:r>
              <a:rPr lang="cs-CZ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30. června – závěrečná zkouška v září</a:t>
            </a:r>
            <a:endParaRPr lang="cs-C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2520"/>
              </a:spcAft>
              <a:buFont typeface="Wingdings" panose="05000000000000000000" pitchFamily="2" charset="2"/>
              <a:buChar char="Ø"/>
            </a:pPr>
            <a:r>
              <a:rPr lang="cs-CZ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30. listopadu – závěrečná zkouška v lednu.</a:t>
            </a:r>
            <a:endParaRPr lang="cs-C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Podrobnější informace najdete na stránkách ÚČJ a ÚČL.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BF75C4A-729B-4410-8768-76045459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Studium v zahraničí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07CFD7-B29A-4F63-9CFF-08504982D921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14000" y="1244864"/>
            <a:ext cx="2804250" cy="15465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Erasmus+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studijní pobyty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exkurze</a:t>
            </a:r>
          </a:p>
        </p:txBody>
      </p:sp>
      <p:pic>
        <p:nvPicPr>
          <p:cNvPr id="7" name="Obrázek 6" descr="Obsah obrázku tráva, osoba, exteriér, obloha&#10;&#10;Popis byl vytvořen automaticky">
            <a:extLst>
              <a:ext uri="{FF2B5EF4-FFF2-40B4-BE49-F238E27FC236}">
                <a16:creationId xmlns:a16="http://schemas.microsoft.com/office/drawing/2014/main" id="{C260A501-F109-41FA-99FF-90D4B31C1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"/>
          <a:stretch/>
        </p:blipFill>
        <p:spPr>
          <a:xfrm>
            <a:off x="3218250" y="1244864"/>
            <a:ext cx="6600824" cy="5235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069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51DD1A2-126A-4E19-8C7E-CC2A797B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Český jazyk a literatura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BD4331-9EF6-487A-9B18-594A3BEC713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1723698" y="1464074"/>
            <a:ext cx="4328250" cy="1057691"/>
          </a:xfrm>
        </p:spPr>
        <p:txBody>
          <a:bodyPr/>
          <a:lstStyle/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Ústav českého jazyka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https://cestina.phil.muni.cz/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A7F72C4-D6E8-48E6-A96A-480194736A56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1638586" y="2687108"/>
            <a:ext cx="8914828" cy="2687615"/>
          </a:xfrm>
        </p:spPr>
        <p:txBody>
          <a:bodyPr/>
          <a:lstStyle/>
          <a:p>
            <a:pPr marL="720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Akreditace oboru na všech stupních vysokoškolského studia:</a:t>
            </a:r>
          </a:p>
          <a:p>
            <a:pPr marL="7200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bakalářské studium – 3 roky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navazující magisterské studium – 2 roky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doktorské studium (Ph.D.)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4C96E87-39FD-48D3-953A-21A7EA74D7C8}"/>
              </a:ext>
            </a:extLst>
          </p:cNvPr>
          <p:cNvSpPr txBox="1"/>
          <p:nvPr/>
        </p:nvSpPr>
        <p:spPr>
          <a:xfrm>
            <a:off x="1762125" y="5596424"/>
            <a:ext cx="8667750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solidFill>
                  <a:schemeClr val="bg1"/>
                </a:solidFill>
                <a:effectLst/>
                <a:highlight>
                  <a:srgbClr val="0000DC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Tradice od roku 1921 – více než 100 let.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2614515-5D7B-4A95-9CB3-5077742AF411}"/>
              </a:ext>
            </a:extLst>
          </p:cNvPr>
          <p:cNvSpPr txBox="1"/>
          <p:nvPr/>
        </p:nvSpPr>
        <p:spPr>
          <a:xfrm>
            <a:off x="6051948" y="1395681"/>
            <a:ext cx="5608422" cy="16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Ústav české literatury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https://ceska-literatura.phil.muni.cz/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7798200-6EBA-4A9F-8AFA-2787D20C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Praktické rady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8E6888D-90E3-4592-8E8D-B299A8696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86983"/>
            <a:ext cx="10753200" cy="45938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Komunikace s pedagogy:</a:t>
            </a:r>
          </a:p>
          <a:p>
            <a:pPr marL="7200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etiketa oslovování</a:t>
            </a:r>
          </a:p>
          <a:p>
            <a:pPr marL="7200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 mailová komunikace – oficiální dopis: předmět, konkrétní požadavek,</a:t>
            </a:r>
          </a:p>
          <a:p>
            <a:pPr marL="7200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podpis a UČO</a:t>
            </a:r>
          </a:p>
          <a:p>
            <a:pPr marL="7200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konzultační hodiny.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Projděte si fakultu, podívejte se, kde sídlí Vaše ústavy – budova D.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Konzultantky pro studijní záležitosti: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2000" indent="0" algn="l" rtl="0" fontAlgn="base">
              <a:buNone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ÚČJ: Mgr. Hana Žižková, Ph.D., </a:t>
            </a:r>
            <a:r>
              <a:rPr lang="cs-CZ" b="0" i="0" u="sng" strike="noStrike" dirty="0">
                <a:solidFill>
                  <a:srgbClr val="0000DC"/>
                </a:solidFill>
                <a:effectLst/>
                <a:latin typeface="Calibri" panose="020F0502020204030204" pitchFamily="34" charset="0"/>
                <a:hlinkClick r:id="rId2"/>
              </a:rPr>
              <a:t>zizkova@phil.muni.cz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tel. 549 49 8320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72000" indent="0" algn="l" rtl="0" fontAlgn="base">
              <a:buNone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ÚČL: Mgr. Luisa Nováková, Ph.D.,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cs-CZ" b="0" i="0" u="sng" strike="noStrike" dirty="0">
                <a:solidFill>
                  <a:srgbClr val="0000DC"/>
                </a:solidFill>
                <a:effectLst/>
                <a:latin typeface="Calibri" panose="020F0502020204030204" pitchFamily="34" charset="0"/>
                <a:hlinkClick r:id="rId3"/>
              </a:rPr>
              <a:t>luisa@phil.muni.cz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tel. 549 49 5610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34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4D1161DE-EE4C-70C2-858D-600250BB0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9" y="347861"/>
            <a:ext cx="10753200" cy="451576"/>
          </a:xfrm>
        </p:spPr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Kde hledat informace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8E7FFEE-3036-7D37-F4B8-920EE8135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216" y="1184948"/>
            <a:ext cx="11091565" cy="4850413"/>
          </a:xfrm>
        </p:spPr>
        <p:txBody>
          <a:bodyPr/>
          <a:lstStyle/>
          <a:p>
            <a:pPr marL="542925" indent="-4730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https://www.phil.muni.cz/student/prvak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</a:p>
          <a:p>
            <a:pPr marL="69850" indent="473075">
              <a:lnSpc>
                <a:spcPct val="100000"/>
              </a:lnSpc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fakultní Průvodce začátkem studia</a:t>
            </a:r>
          </a:p>
          <a:p>
            <a:pPr marL="893763" lvl="1" indent="-180975" algn="just"/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Ultrastručná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verze s checklistem:</a:t>
            </a:r>
          </a:p>
          <a:p>
            <a:pPr marL="1073150" lvl="1" indent="361950"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elektronické podobě:</a:t>
            </a:r>
          </a:p>
          <a:p>
            <a:pPr marL="0" lvl="1" indent="0">
              <a:buNone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https://www.phil.muni.cz/do/phil/Pracoviste/SO/navody/pruvodce_tldr.pdf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35100" lvl="1" indent="-361950"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papírové podobě – vrátnice areálu Arna Nováka</a:t>
            </a:r>
          </a:p>
          <a:p>
            <a:pPr marL="712787" lvl="1" indent="0">
              <a:buNone/>
            </a:pP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2925" indent="-4572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712788" algn="l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Instagram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muni_ff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93763" lvl="1" indent="-180975"/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instruktážní videa</a:t>
            </a:r>
          </a:p>
          <a:p>
            <a:pPr marL="893763" lvl="1" indent="-180975"/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důležité informace vždy také ve </a:t>
            </a: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stories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2925" lvl="1" indent="0">
              <a:buNone/>
            </a:pP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2925" indent="-4714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www.phil.muni.cz/student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fakultní rozcestník pro studenty</a:t>
            </a:r>
          </a:p>
          <a:p>
            <a:pPr marL="71437" indent="0">
              <a:lnSpc>
                <a:spcPct val="100000"/>
              </a:lnSpc>
              <a:buNone/>
            </a:pP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2925" indent="-4714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www.muni.cz/studenti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univerzitní rozcestník pro studenty</a:t>
            </a:r>
          </a:p>
        </p:txBody>
      </p:sp>
    </p:spTree>
    <p:extLst>
      <p:ext uri="{BB962C8B-B14F-4D97-AF65-F5344CB8AC3E}">
        <p14:creationId xmlns:p14="http://schemas.microsoft.com/office/powerpoint/2010/main" val="3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F210A92-7F9D-B1FB-7F06-42C42DE4ED32}"/>
              </a:ext>
            </a:extLst>
          </p:cNvPr>
          <p:cNvSpPr txBox="1"/>
          <p:nvPr/>
        </p:nvSpPr>
        <p:spPr>
          <a:xfrm>
            <a:off x="549990" y="1520457"/>
            <a:ext cx="1109201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Rozcestník pro studenty – Další univerzitní služby</a:t>
            </a:r>
          </a:p>
          <a:p>
            <a:pPr algn="ctr">
              <a:spcAft>
                <a:spcPts val="0"/>
              </a:spcAft>
            </a:pP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spcAft>
                <a:spcPts val="0"/>
              </a:spcAft>
            </a:pPr>
            <a:r>
              <a:rPr lang="cs-CZ" sz="28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odpora pro studenty se zdravotním znevýhodněním Středisko </a:t>
            </a:r>
            <a:r>
              <a:rPr lang="cs-CZ" sz="2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Teiresiás</a:t>
            </a:r>
            <a:r>
              <a:rPr lang="cs-CZ" sz="2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cs-CZ" sz="2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https://www.teiresias.muni.cz/studium</a:t>
            </a:r>
            <a:endParaRPr lang="cs-CZ" sz="28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28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sz="2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btíže s organizací studia/motivací:</a:t>
            </a:r>
            <a:endParaRPr lang="cs-CZ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cs-CZ" sz="2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https://www.muni.cz/studenti/dostuduj</a:t>
            </a:r>
            <a:r>
              <a:rPr lang="cs-CZ" sz="2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>
              <a:spcAft>
                <a:spcPts val="600"/>
              </a:spcAft>
            </a:pP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28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sychologické konzultace pro studující: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 marL="72000" indent="0" algn="ctr">
              <a:spcAft>
                <a:spcPts val="0"/>
              </a:spcAft>
              <a:buNone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https://www.muni.cz/studenti/psychologicke-konzultace-pro-studenty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EDB8C7C-25A5-E209-D768-66FD29E8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kern="0" dirty="0">
                <a:solidFill>
                  <a:srgbClr val="0000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Všestranná podpora při studiu</a:t>
            </a:r>
            <a:br>
              <a:rPr lang="cs-CZ" sz="4000" kern="100" dirty="0">
                <a:solidFill>
                  <a:srgbClr val="0000D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374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51A57FE-7115-4D74-9C43-7AE0AC9A7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Víte, proč je skvělé studovat češtinu?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2B081E-F51F-446C-9211-A2EF082FB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5907"/>
            <a:ext cx="10753200" cy="4556093"/>
          </a:xfrm>
        </p:spPr>
        <p:txBody>
          <a:bodyPr/>
          <a:lstStyle/>
          <a:p>
            <a:pPr marL="72000" indent="0" algn="ctr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Nebudete se učit JAK, ale PROČ.</a:t>
            </a:r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Poznáte: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moderní metody a lingvistické i literárněvědné přístupy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 čem je čeština jedinečná a v čem je univerzální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vývojová specifika české i světové literatury. </a:t>
            </a:r>
          </a:p>
          <a:p>
            <a:pPr marL="7200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Naučíte se: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kultivovaně vyjadřovat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pracovat s texty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porozumět výstavbě literárního textu a jeho působení na čtenáře.</a:t>
            </a:r>
          </a:p>
        </p:txBody>
      </p:sp>
    </p:spTree>
    <p:extLst>
      <p:ext uri="{BB962C8B-B14F-4D97-AF65-F5344CB8AC3E}">
        <p14:creationId xmlns:p14="http://schemas.microsoft.com/office/powerpoint/2010/main" val="11177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17C5EB-0463-4DD1-8ABB-A5265987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910952"/>
            <a:ext cx="10753200" cy="4139998"/>
          </a:xfrm>
        </p:spPr>
        <p:txBody>
          <a:bodyPr/>
          <a:lstStyle/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lnSpc>
                <a:spcPct val="150000"/>
              </a:lnSpc>
              <a:buNone/>
            </a:pPr>
            <a:r>
              <a:rPr lang="cs-CZ" sz="6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Přejeme Vám</a:t>
            </a:r>
          </a:p>
          <a:p>
            <a:pPr marL="72000" indent="0" algn="ctr">
              <a:lnSpc>
                <a:spcPct val="150000"/>
              </a:lnSpc>
              <a:buNone/>
            </a:pPr>
            <a:r>
              <a:rPr lang="cs-CZ" sz="6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úspěšný začátek studia!</a:t>
            </a:r>
          </a:p>
        </p:txBody>
      </p:sp>
    </p:spTree>
    <p:extLst>
      <p:ext uri="{BB962C8B-B14F-4D97-AF65-F5344CB8AC3E}">
        <p14:creationId xmlns:p14="http://schemas.microsoft.com/office/powerpoint/2010/main" val="380364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DE7635B-36E0-4010-B5F9-69199E5E343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20000" y="859075"/>
            <a:ext cx="10753200" cy="5139850"/>
          </a:xfrm>
        </p:spPr>
        <p:txBody>
          <a:bodyPr>
            <a:normAutofit/>
          </a:bodyPr>
          <a:lstStyle/>
          <a:p>
            <a:pPr marL="72000" indent="0" algn="ctr">
              <a:spcAft>
                <a:spcPts val="600"/>
              </a:spcAft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Vedoucí Ústavu českého jazyka: </a:t>
            </a:r>
          </a:p>
          <a:p>
            <a:pPr marL="72000" indent="0" algn="ctr">
              <a:spcAft>
                <a:spcPts val="600"/>
              </a:spcAft>
              <a:buNone/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prof. PhDr. Pavel Kosek, Ph.D.</a:t>
            </a:r>
          </a:p>
          <a:p>
            <a:pPr algn="ctr">
              <a:spcAft>
                <a:spcPts val="600"/>
              </a:spcAft>
            </a:pP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algn="ctr">
              <a:spcAft>
                <a:spcPts val="600"/>
              </a:spcAft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Vedoucí Ústavu české literatury: </a:t>
            </a:r>
          </a:p>
          <a:p>
            <a:pPr marL="72000" indent="0" algn="ctr">
              <a:spcAft>
                <a:spcPts val="600"/>
              </a:spcAft>
              <a:buNone/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Mgr. Zuzana </a:t>
            </a:r>
            <a:r>
              <a:rPr 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Urválková</a:t>
            </a: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Ph.D.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algn="ctr">
              <a:spcAft>
                <a:spcPts val="600"/>
              </a:spcAft>
              <a:buNone/>
            </a:pP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 algn="ctr">
              <a:spcAft>
                <a:spcPts val="600"/>
              </a:spcAft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Garantka bakalářského studijního programu </a:t>
            </a:r>
          </a:p>
          <a:p>
            <a:pPr marL="72000" indent="0" algn="ctr">
              <a:spcAft>
                <a:spcPts val="600"/>
              </a:spcAft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Český jazyk a literatura:</a:t>
            </a:r>
          </a:p>
          <a:p>
            <a:pPr marL="72000" indent="0" algn="ctr">
              <a:spcAft>
                <a:spcPts val="600"/>
              </a:spcAft>
              <a:buNone/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doc. PhDr. Hana Bočková, Dr.</a:t>
            </a:r>
          </a:p>
          <a:p>
            <a:pPr>
              <a:spcAft>
                <a:spcPts val="600"/>
              </a:spcAft>
            </a:pPr>
            <a:endParaRPr lang="cs-CZ" dirty="0"/>
          </a:p>
          <a:p>
            <a:pPr marL="72000" indent="0">
              <a:spcAft>
                <a:spcPts val="6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180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77F247B-8435-4B94-8123-C300DA360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Studijní programy: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9D0BBE-5E76-4552-A7D9-9DDBAF7B3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1052"/>
            <a:ext cx="10753200" cy="442694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Český jazyk a literatura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(Bc. studium, navazující Mgr. studium)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Učitelství českého jazyka a literatury pro SŠ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(navazující Mgr. studium)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Český jazyk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(doktorské studium)</a:t>
            </a:r>
          </a:p>
          <a:p>
            <a:pPr marL="252000" marR="0" lvl="0" indent="-1800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Česká literatura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(doktorské studium)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Počítačová lingvistika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Literatura a mezikulturní komunikace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(navazující Mgr. studium)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3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8057F70-F35E-4540-A389-DE76103A7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676087"/>
            <a:ext cx="10753200" cy="192423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Uplatnění absolventa:</a:t>
            </a:r>
            <a:b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všude, kde se vyžaduje </a:t>
            </a:r>
            <a:b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odborná znalost českého jazyka a literatury</a:t>
            </a:r>
            <a:b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E4912E-8C77-4ACD-B0CA-18FD98720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688414"/>
            <a:ext cx="10753200" cy="2232298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v 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médiích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 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nakladatelstvích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 jiných 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kulturních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institucích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tiskoví mluvčí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specialisté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v 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odborných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nakladatelských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pozicích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jazykoví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poradci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učitelé, lektoři češtiny pro nerodilé mluvčí</a:t>
            </a: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překladatelé a tlumočníci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2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0D66913-694B-4887-AEF7-C6E4476E085D}"/>
              </a:ext>
            </a:extLst>
          </p:cNvPr>
          <p:cNvSpPr txBox="1"/>
          <p:nvPr/>
        </p:nvSpPr>
        <p:spPr>
          <a:xfrm>
            <a:off x="1547437" y="676275"/>
            <a:ext cx="909712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Čím se zabýváme – Ústav českého jazyka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D925B4-631E-4E3B-B9C1-E7B3E23EB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61" y="1678812"/>
            <a:ext cx="4154530" cy="4272389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449B3922-BDC6-4203-9340-8E7CD4CED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1" y="1678810"/>
            <a:ext cx="4044528" cy="4272390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2F0CA607-A13D-4090-9BE7-E2B213EB7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39" y="1678811"/>
            <a:ext cx="4044528" cy="4272389"/>
          </a:xfrm>
          <a:prstGeom prst="rect">
            <a:avLst/>
          </a:prstGeom>
        </p:spPr>
      </p:pic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944D9CEE-4B2D-4453-A9EB-24972F539E2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137920" y="692150"/>
            <a:ext cx="10335280" cy="80137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7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8075D14A-44AB-4242-86A9-C1F504D4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9" y="529500"/>
            <a:ext cx="10753200" cy="451576"/>
          </a:xfrm>
        </p:spPr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Synchronní lingvistika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7A5571-E331-412E-BEE6-700A2BE1CC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8"/>
          <a:stretch/>
        </p:blipFill>
        <p:spPr>
          <a:xfrm>
            <a:off x="57783" y="1410698"/>
            <a:ext cx="4025478" cy="38311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47C17AA-B107-4247-8871-83E13234B5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8"/>
          <a:stretch/>
        </p:blipFill>
        <p:spPr>
          <a:xfrm>
            <a:off x="4069976" y="1410697"/>
            <a:ext cx="4052047" cy="383115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F08AFBC-84F4-408B-AE60-72792D4CA0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8"/>
          <a:stretch/>
        </p:blipFill>
        <p:spPr>
          <a:xfrm>
            <a:off x="8095454" y="1410697"/>
            <a:ext cx="3945062" cy="38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4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74E7C4D0-4D03-4EE4-AFBA-849BC7A1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844725"/>
            <a:ext cx="10753200" cy="497851"/>
          </a:xfrm>
        </p:spPr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Diachronní lingvistika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 descr="Obsah obrázku text, různé&#10;&#10;Popis byl vytvořen automaticky">
            <a:extLst>
              <a:ext uri="{FF2B5EF4-FFF2-40B4-BE49-F238E27FC236}">
                <a16:creationId xmlns:a16="http://schemas.microsoft.com/office/drawing/2014/main" id="{515A38CC-703E-47F8-BD8B-607A5C5952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2"/>
          <a:stretch/>
        </p:blipFill>
        <p:spPr>
          <a:xfrm>
            <a:off x="3086972" y="2102839"/>
            <a:ext cx="3014246" cy="28200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FE2544B-233C-47F0-9AAB-F3CA4B7A7F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5"/>
          <a:stretch/>
        </p:blipFill>
        <p:spPr>
          <a:xfrm>
            <a:off x="9122618" y="2102838"/>
            <a:ext cx="3048000" cy="2820035"/>
          </a:xfrm>
          <a:prstGeom prst="rect">
            <a:avLst/>
          </a:prstGeom>
        </p:spPr>
      </p:pic>
      <p:pic>
        <p:nvPicPr>
          <p:cNvPr id="10" name="Obrázek 9" descr="Obsah obrázku mapa&#10;&#10;Popis byl vytvořen automaticky">
            <a:extLst>
              <a:ext uri="{FF2B5EF4-FFF2-40B4-BE49-F238E27FC236}">
                <a16:creationId xmlns:a16="http://schemas.microsoft.com/office/drawing/2014/main" id="{9C40CB1A-702B-45F0-844F-D534A4EB60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2"/>
          <a:stretch/>
        </p:blipFill>
        <p:spPr>
          <a:xfrm>
            <a:off x="21382" y="2102838"/>
            <a:ext cx="3066052" cy="282003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84A3453-62E8-4AD2-AE46-50808B1748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2"/>
          <a:stretch/>
        </p:blipFill>
        <p:spPr>
          <a:xfrm>
            <a:off x="6095999" y="2102838"/>
            <a:ext cx="3087347" cy="28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7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3CCFB39A-325A-4DC5-9B34-769AAB4CF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26" y="1607677"/>
            <a:ext cx="4095685" cy="4311248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E14CE7A8-7F9D-4238-94F5-1B3EA509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939075"/>
            <a:ext cx="10753200" cy="451576"/>
          </a:xfrm>
        </p:spPr>
        <p:txBody>
          <a:bodyPr/>
          <a:lstStyle/>
          <a:p>
            <a:pPr algn="ctr"/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Čím se zabýváme – Ústav české literatury</a:t>
            </a:r>
            <a:b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dirty="0"/>
          </a:p>
        </p:txBody>
      </p:sp>
      <p:pic>
        <p:nvPicPr>
          <p:cNvPr id="15" name="Zástupný obsah 14" descr="Obsah obrázku text&#10;&#10;Popis byl vytvořen automaticky">
            <a:extLst>
              <a:ext uri="{FF2B5EF4-FFF2-40B4-BE49-F238E27FC236}">
                <a16:creationId xmlns:a16="http://schemas.microsoft.com/office/drawing/2014/main" id="{DD019B27-4CE9-44EF-9F8C-A60454B57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28" y="1607677"/>
            <a:ext cx="4095454" cy="4298774"/>
          </a:xfrm>
        </p:spPr>
      </p:pic>
      <p:pic>
        <p:nvPicPr>
          <p:cNvPr id="23" name="Obrázek 22" descr="Obsah obrázku text, budova, exteriér, dům&#10;&#10;Popis byl vytvořen automaticky">
            <a:extLst>
              <a:ext uri="{FF2B5EF4-FFF2-40B4-BE49-F238E27FC236}">
                <a16:creationId xmlns:a16="http://schemas.microsoft.com/office/drawing/2014/main" id="{91D6AF15-5234-4F9A-83B8-99714D440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836" y="1620151"/>
            <a:ext cx="4098164" cy="429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1161</Words>
  <Application>Microsoft Office PowerPoint</Application>
  <PresentationFormat>Širokoúhlá obrazovka</PresentationFormat>
  <Paragraphs>152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Segoe UI</vt:lpstr>
      <vt:lpstr>Tahoma</vt:lpstr>
      <vt:lpstr>Wingdings</vt:lpstr>
      <vt:lpstr>Prezentace_MU_CZ</vt:lpstr>
      <vt:lpstr>Informační schůzka</vt:lpstr>
      <vt:lpstr>Český jazyk a literatura</vt:lpstr>
      <vt:lpstr>Prezentace aplikace PowerPoint</vt:lpstr>
      <vt:lpstr>Studijní programy:</vt:lpstr>
      <vt:lpstr>Uplatnění absolventa: všude, kde se vyžaduje  odborná znalost českého jazyka a literatury </vt:lpstr>
      <vt:lpstr>Prezentace aplikace PowerPoint</vt:lpstr>
      <vt:lpstr>Synchronní lingvistika</vt:lpstr>
      <vt:lpstr>Diachronní lingvistika</vt:lpstr>
      <vt:lpstr>Čím se zabýváme – Ústav české literatury </vt:lpstr>
      <vt:lpstr>Prezentace aplikace PowerPoint</vt:lpstr>
      <vt:lpstr>Organizace bakalářského studia</vt:lpstr>
      <vt:lpstr>Obsah výuky v bakalářském studiu      </vt:lpstr>
      <vt:lpstr>Studium v Informačním systému (IS)</vt:lpstr>
      <vt:lpstr>Co jsou kredity?</vt:lpstr>
      <vt:lpstr>Naše doporučení</vt:lpstr>
      <vt:lpstr>Prezentace aplikace PowerPoint</vt:lpstr>
      <vt:lpstr>Bakalářská diplomová práce</vt:lpstr>
      <vt:lpstr>Termíny odevzdání diplomových prací:</vt:lpstr>
      <vt:lpstr>Studium v zahraničí</vt:lpstr>
      <vt:lpstr>Praktické rady</vt:lpstr>
      <vt:lpstr>Kde hledat informace</vt:lpstr>
      <vt:lpstr>Všestranná podpora při studiu </vt:lpstr>
      <vt:lpstr>Víte, proč je skvělé studovat češtinu?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Studuj češtinu na FF MUNI!</dc:title>
  <dc:creator>Eva Schulzová</dc:creator>
  <cp:lastModifiedBy>Jarmila Vojtová</cp:lastModifiedBy>
  <cp:revision>58</cp:revision>
  <cp:lastPrinted>2023-01-17T10:31:07Z</cp:lastPrinted>
  <dcterms:created xsi:type="dcterms:W3CDTF">2021-01-21T00:02:47Z</dcterms:created>
  <dcterms:modified xsi:type="dcterms:W3CDTF">2023-09-25T12:48:42Z</dcterms:modified>
</cp:coreProperties>
</file>